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310" r:id="rId3"/>
    <p:sldId id="257" r:id="rId4"/>
    <p:sldId id="258" r:id="rId5"/>
    <p:sldId id="311" r:id="rId6"/>
    <p:sldId id="313" r:id="rId7"/>
    <p:sldId id="314" r:id="rId8"/>
    <p:sldId id="259" r:id="rId9"/>
    <p:sldId id="261" r:id="rId10"/>
    <p:sldId id="264" r:id="rId11"/>
    <p:sldId id="312" r:id="rId12"/>
    <p:sldId id="265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</p:embeddedFont>
    <p:embeddedFont>
      <p:font typeface="Bebas Neue" panose="020B0606020202050201" pitchFamily="34" charset="0"/>
      <p:regular r:id="rId16"/>
    </p:embeddedFont>
    <p:embeddedFont>
      <p:font typeface="Manrope" panose="020B0604020202020204" charset="0"/>
      <p:regular r:id="rId17"/>
      <p:bold r:id="rId18"/>
    </p:embeddedFont>
    <p:embeddedFont>
      <p:font typeface="Oxygen" panose="02000503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4964" autoAdjust="0"/>
  </p:normalViewPr>
  <p:slideViewPr>
    <p:cSldViewPr snapToGrid="0">
      <p:cViewPr varScale="1">
        <p:scale>
          <a:sx n="157" d="100"/>
          <a:sy n="157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18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12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6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 и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E26F-8D2D-BB04-1A6F-5E670D78D1A5}"/>
              </a:ext>
            </a:extLst>
          </p:cNvPr>
          <p:cNvSpPr txBox="1"/>
          <p:nvPr/>
        </p:nvSpPr>
        <p:spPr>
          <a:xfrm>
            <a:off x="250608" y="1184554"/>
            <a:ext cx="43213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Использование МОТ позволит: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Распознавать и отслеживать несколько объектов;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Адаптировать автомобиль к изменениям в дорожном трафике;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Принимать решение об экстренном торможении и изменении траектории движения.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D7CC-C3C6-C5F1-0BF5-BD4DC99B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28" y="1121864"/>
            <a:ext cx="2681604" cy="165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1D945A-89BF-3CFD-3218-715F06C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28" y="3003427"/>
            <a:ext cx="2681604" cy="165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431891"/>
              </p:ext>
            </p:extLst>
          </p:nvPr>
        </p:nvGraphicFramePr>
        <p:xfrm>
          <a:off x="1516912" y="1322832"/>
          <a:ext cx="6031843" cy="297485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945278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Анализ литературы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- Ознакомление с существующими методами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используемого в АКК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используемого в АЭТ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936851" y="549317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проведен анализ методов определения объектов;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 Был проведен анализ методов отслеживания объектов;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составлен план.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051" y="46629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Сокращения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713051" y="1397394"/>
            <a:ext cx="7717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МОТ – </a:t>
            </a:r>
            <a:r>
              <a:rPr lang="ru-RU" sz="1800" dirty="0" err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мультиобъектный</a:t>
            </a: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трекинг</a:t>
            </a:r>
          </a:p>
          <a:p>
            <a:pPr marL="269875" lvl="0" rtl="0"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АКК – адаптивный круиз-контроль</a:t>
            </a:r>
          </a:p>
          <a:p>
            <a:pPr marL="269875" lvl="0" rtl="0">
              <a:spcBef>
                <a:spcPts val="0"/>
              </a:spcBef>
              <a:spcAft>
                <a:spcPts val="0"/>
              </a:spcAft>
            </a:pPr>
            <a:endParaRPr lang="ru-RU" sz="1800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41325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АЭТ – автоматическое экстренное торможение</a:t>
            </a: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  <p:extLst>
      <p:ext uri="{BB962C8B-B14F-4D97-AF65-F5344CB8AC3E}">
        <p14:creationId xmlns:p14="http://schemas.microsoft.com/office/powerpoint/2010/main" val="261422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Цель и задачи НИР</a:t>
            </a:r>
            <a:endParaRPr dirty="0">
              <a:latin typeface="Manrope" panose="020B0604020202020204" charset="0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459960" y="1201608"/>
            <a:ext cx="82236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pPr marL="4445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Анализ существующих систем </a:t>
            </a:r>
            <a:r>
              <a:rPr lang="ru-RU" sz="1600" dirty="0" err="1">
                <a:latin typeface="Manrope" panose="020B0604020202020204" charset="0"/>
              </a:rPr>
              <a:t>мультиобъектного</a:t>
            </a:r>
            <a:r>
              <a:rPr lang="ru-RU" sz="1600" dirty="0">
                <a:latin typeface="Manrope" panose="020B0604020202020204" charset="0"/>
              </a:rPr>
              <a:t> трекинга и их применения в системах адаптивного круиз-контроля и автоматического экстренного торможения.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459960" y="2571750"/>
            <a:ext cx="822368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b="1" dirty="0">
                <a:latin typeface="Manrope" panose="020B0604020202020204" charset="0"/>
              </a:rPr>
              <a:t>Задачи:</a:t>
            </a:r>
            <a:endParaRPr lang="ru-RU" sz="1800" dirty="0">
              <a:latin typeface="Manrope" panose="020B0604020202020204" charset="0"/>
            </a:endParaRP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методов определения объектов на изображении/видео;</a:t>
            </a: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методов отслеживания;</a:t>
            </a: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Определение поведения объекта управления (автомобиля) на основе отслеживания и анализа окружающей среды;</a:t>
            </a:r>
          </a:p>
          <a:p>
            <a:pPr marL="441325" indent="-171450"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Составить план.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846863" y="1703070"/>
            <a:ext cx="2470283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Полное отсутствие автоматизации. На данном уровне контроль полностью у водителя.</a:t>
            </a:r>
            <a:endParaRPr dirty="0"/>
          </a:p>
        </p:txBody>
      </p:sp>
      <p:sp>
        <p:nvSpPr>
          <p:cNvPr id="489" name="Google Shape;489;p39"/>
          <p:cNvSpPr txBox="1">
            <a:spLocks noGrp="1"/>
          </p:cNvSpPr>
          <p:nvPr>
            <p:ph type="title" idx="5"/>
          </p:nvPr>
        </p:nvSpPr>
        <p:spPr>
          <a:xfrm>
            <a:off x="472890" y="170490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endParaRPr dirty="0"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 idx="6"/>
          </p:nvPr>
        </p:nvSpPr>
        <p:spPr>
          <a:xfrm>
            <a:off x="3325993" y="1703070"/>
            <a:ext cx="373974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1</a:t>
            </a:r>
            <a:endParaRPr dirty="0"/>
          </a:p>
        </p:txBody>
      </p:sp>
      <p:sp>
        <p:nvSpPr>
          <p:cNvPr id="2" name="Google Shape;489;p39">
            <a:extLst>
              <a:ext uri="{FF2B5EF4-FFF2-40B4-BE49-F238E27FC236}">
                <a16:creationId xmlns:a16="http://schemas.microsoft.com/office/drawing/2014/main" id="{9B99054C-D3F7-5D5B-451F-DFC00D791F5E}"/>
              </a:ext>
            </a:extLst>
          </p:cNvPr>
          <p:cNvSpPr txBox="1">
            <a:spLocks/>
          </p:cNvSpPr>
          <p:nvPr/>
        </p:nvSpPr>
        <p:spPr>
          <a:xfrm>
            <a:off x="5992109" y="1703070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2</a:t>
            </a:r>
            <a:endParaRPr lang="en" dirty="0"/>
          </a:p>
        </p:txBody>
      </p:sp>
      <p:sp>
        <p:nvSpPr>
          <p:cNvPr id="15" name="Google Shape;486;p39">
            <a:extLst>
              <a:ext uri="{FF2B5EF4-FFF2-40B4-BE49-F238E27FC236}">
                <a16:creationId xmlns:a16="http://schemas.microsoft.com/office/drawing/2014/main" id="{BC050757-533E-95B8-71FC-C37B36CE5577}"/>
              </a:ext>
            </a:extLst>
          </p:cNvPr>
          <p:cNvSpPr txBox="1">
            <a:spLocks/>
          </p:cNvSpPr>
          <p:nvPr/>
        </p:nvSpPr>
        <p:spPr>
          <a:xfrm>
            <a:off x="846864" y="3065964"/>
            <a:ext cx="240472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Условная автоматизация.</a:t>
            </a:r>
          </a:p>
          <a:p>
            <a:pPr marL="0" indent="0"/>
            <a:r>
              <a:rPr lang="ru-RU" dirty="0"/>
              <a:t>В некоторых случаях система выполняет все функции сама.</a:t>
            </a:r>
          </a:p>
        </p:txBody>
      </p:sp>
      <p:sp>
        <p:nvSpPr>
          <p:cNvPr id="17" name="Google Shape;490;p39">
            <a:extLst>
              <a:ext uri="{FF2B5EF4-FFF2-40B4-BE49-F238E27FC236}">
                <a16:creationId xmlns:a16="http://schemas.microsoft.com/office/drawing/2014/main" id="{8CA22623-8D70-38C2-3A45-78F3FA3E371C}"/>
              </a:ext>
            </a:extLst>
          </p:cNvPr>
          <p:cNvSpPr txBox="1">
            <a:spLocks/>
          </p:cNvSpPr>
          <p:nvPr/>
        </p:nvSpPr>
        <p:spPr>
          <a:xfrm>
            <a:off x="472890" y="3065964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3</a:t>
            </a:r>
          </a:p>
        </p:txBody>
      </p:sp>
      <p:sp>
        <p:nvSpPr>
          <p:cNvPr id="18" name="Google Shape;489;p39">
            <a:extLst>
              <a:ext uri="{FF2B5EF4-FFF2-40B4-BE49-F238E27FC236}">
                <a16:creationId xmlns:a16="http://schemas.microsoft.com/office/drawing/2014/main" id="{BC6EC5D7-93CB-9D26-6920-D3B47E164DE5}"/>
              </a:ext>
            </a:extLst>
          </p:cNvPr>
          <p:cNvSpPr txBox="1">
            <a:spLocks/>
          </p:cNvSpPr>
          <p:nvPr/>
        </p:nvSpPr>
        <p:spPr>
          <a:xfrm>
            <a:off x="3325993" y="3065964"/>
            <a:ext cx="373974" cy="52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4</a:t>
            </a:r>
            <a:endParaRPr lang="en" dirty="0"/>
          </a:p>
        </p:txBody>
      </p:sp>
      <p:sp>
        <p:nvSpPr>
          <p:cNvPr id="23" name="Google Shape;490;p39">
            <a:extLst>
              <a:ext uri="{FF2B5EF4-FFF2-40B4-BE49-F238E27FC236}">
                <a16:creationId xmlns:a16="http://schemas.microsoft.com/office/drawing/2014/main" id="{3E2B80F5-D009-0D26-6497-FC78FAB9C77E}"/>
              </a:ext>
            </a:extLst>
          </p:cNvPr>
          <p:cNvSpPr txBox="1">
            <a:spLocks/>
          </p:cNvSpPr>
          <p:nvPr/>
        </p:nvSpPr>
        <p:spPr>
          <a:xfrm>
            <a:off x="5992109" y="3065964"/>
            <a:ext cx="373974" cy="5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sz="2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5</a:t>
            </a:r>
          </a:p>
        </p:txBody>
      </p:sp>
      <p:sp>
        <p:nvSpPr>
          <p:cNvPr id="26" name="Google Shape;486;p39">
            <a:extLst>
              <a:ext uri="{FF2B5EF4-FFF2-40B4-BE49-F238E27FC236}">
                <a16:creationId xmlns:a16="http://schemas.microsoft.com/office/drawing/2014/main" id="{139D6872-B80B-A325-007C-DF131F4C27EC}"/>
              </a:ext>
            </a:extLst>
          </p:cNvPr>
          <p:cNvSpPr txBox="1">
            <a:spLocks/>
          </p:cNvSpPr>
          <p:nvPr/>
        </p:nvSpPr>
        <p:spPr>
          <a:xfrm>
            <a:off x="3699967" y="1667940"/>
            <a:ext cx="237102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Помощь водителю. Часть функций управления выполняет система.</a:t>
            </a:r>
          </a:p>
        </p:txBody>
      </p:sp>
      <p:sp>
        <p:nvSpPr>
          <p:cNvPr id="27" name="Google Shape;486;p39">
            <a:extLst>
              <a:ext uri="{FF2B5EF4-FFF2-40B4-BE49-F238E27FC236}">
                <a16:creationId xmlns:a16="http://schemas.microsoft.com/office/drawing/2014/main" id="{7721EEB6-7741-B771-6776-0E07DC604A82}"/>
              </a:ext>
            </a:extLst>
          </p:cNvPr>
          <p:cNvSpPr txBox="1">
            <a:spLocks/>
          </p:cNvSpPr>
          <p:nvPr/>
        </p:nvSpPr>
        <p:spPr>
          <a:xfrm>
            <a:off x="6374930" y="1676230"/>
            <a:ext cx="25491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Частичная автоматизация.</a:t>
            </a:r>
          </a:p>
          <a:p>
            <a:pPr marL="0" indent="0"/>
            <a:r>
              <a:rPr lang="ru-RU" dirty="0"/>
              <a:t>Ряд функций полностью выполняет система.</a:t>
            </a:r>
          </a:p>
        </p:txBody>
      </p:sp>
      <p:sp>
        <p:nvSpPr>
          <p:cNvPr id="28" name="Google Shape;486;p39">
            <a:extLst>
              <a:ext uri="{FF2B5EF4-FFF2-40B4-BE49-F238E27FC236}">
                <a16:creationId xmlns:a16="http://schemas.microsoft.com/office/drawing/2014/main" id="{F25C4F4C-46AD-6941-FC1A-D16A48D6E79F}"/>
              </a:ext>
            </a:extLst>
          </p:cNvPr>
          <p:cNvSpPr txBox="1">
            <a:spLocks/>
          </p:cNvSpPr>
          <p:nvPr/>
        </p:nvSpPr>
        <p:spPr>
          <a:xfrm>
            <a:off x="3699966" y="3053508"/>
            <a:ext cx="227038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Высокая автоматизация.</a:t>
            </a:r>
          </a:p>
          <a:p>
            <a:pPr marL="0" indent="0"/>
            <a:r>
              <a:rPr lang="ru-RU" dirty="0"/>
              <a:t>ТС может двигаться самостоятельно почти во всех ситуациях</a:t>
            </a:r>
          </a:p>
          <a:p>
            <a:pPr marL="0" indent="0"/>
            <a:endParaRPr lang="ru-RU" dirty="0"/>
          </a:p>
        </p:txBody>
      </p:sp>
      <p:sp>
        <p:nvSpPr>
          <p:cNvPr id="29" name="Google Shape;486;p39">
            <a:extLst>
              <a:ext uri="{FF2B5EF4-FFF2-40B4-BE49-F238E27FC236}">
                <a16:creationId xmlns:a16="http://schemas.microsoft.com/office/drawing/2014/main" id="{9C899AB6-BF04-94E7-00F2-5B1ED939AC6E}"/>
              </a:ext>
            </a:extLst>
          </p:cNvPr>
          <p:cNvSpPr txBox="1">
            <a:spLocks/>
          </p:cNvSpPr>
          <p:nvPr/>
        </p:nvSpPr>
        <p:spPr>
          <a:xfrm>
            <a:off x="6387842" y="3053508"/>
            <a:ext cx="223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ru-RU" dirty="0"/>
              <a:t>Полная автоматизация. </a:t>
            </a:r>
          </a:p>
          <a:p>
            <a:pPr marL="0" indent="0"/>
            <a:r>
              <a:rPr lang="ru-RU" dirty="0"/>
              <a:t>ТС выполняет все функции управления без человеческого вмешательства.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03B91195-6693-F224-79C3-47C24F8B4AD5}"/>
              </a:ext>
            </a:extLst>
          </p:cNvPr>
          <p:cNvCxnSpPr>
            <a:cxnSpLocks/>
          </p:cNvCxnSpPr>
          <p:nvPr/>
        </p:nvCxnSpPr>
        <p:spPr>
          <a:xfrm>
            <a:off x="322323" y="2791490"/>
            <a:ext cx="84989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2" y="1403494"/>
            <a:ext cx="3965538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4571801" y="1403494"/>
            <a:ext cx="4191117" cy="2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Определение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844120" y="407828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6219136" y="4091227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Автомобили</a:t>
            </a: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036" name="Google Shape;475;p38">
            <a:extLst>
              <a:ext uri="{FF2B5EF4-FFF2-40B4-BE49-F238E27FC236}">
                <a16:creationId xmlns:a16="http://schemas.microsoft.com/office/drawing/2014/main" id="{4CC5CF6D-EC6D-725B-FE64-120FDC24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Определение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60E730-517B-E5AC-6C01-C9ECFDADC0ED}"/>
              </a:ext>
            </a:extLst>
          </p:cNvPr>
          <p:cNvSpPr txBox="1"/>
          <p:nvPr/>
        </p:nvSpPr>
        <p:spPr>
          <a:xfrm>
            <a:off x="852106" y="1813635"/>
            <a:ext cx="6542176" cy="171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anrope" panose="020B0604020202020204" charset="0"/>
              </a:rPr>
              <a:t>Метод градиентов (</a:t>
            </a:r>
            <a:r>
              <a:rPr lang="en-US" sz="1800" dirty="0">
                <a:latin typeface="Manrope" panose="020B0604020202020204" charset="0"/>
              </a:rPr>
              <a:t>HOG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>
                <a:latin typeface="Manrope" panose="020B0604020202020204" charset="0"/>
              </a:rPr>
              <a:t>Свёрточные</a:t>
            </a:r>
            <a:r>
              <a:rPr lang="ru-RU" sz="1800" dirty="0">
                <a:latin typeface="Manrope" panose="020B0604020202020204" charset="0"/>
              </a:rPr>
              <a:t> нейронные сети (</a:t>
            </a:r>
            <a:r>
              <a:rPr lang="en-US" sz="1800" dirty="0">
                <a:latin typeface="Manrope" panose="020B0604020202020204" charset="0"/>
              </a:rPr>
              <a:t>CNN, R-CNN, Fast R-CNN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Single Shot Detector (SSD)</a:t>
            </a:r>
            <a:r>
              <a:rPr lang="ru-RU" sz="1800" dirty="0">
                <a:latin typeface="Manrope" panose="020B0604020202020204" charset="0"/>
              </a:rPr>
              <a:t>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YOLO</a:t>
            </a:r>
            <a:endParaRPr lang="ru-RU" sz="18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3" name="Google Shape;475;p38">
            <a:extLst>
              <a:ext uri="{FF2B5EF4-FFF2-40B4-BE49-F238E27FC236}">
                <a16:creationId xmlns:a16="http://schemas.microsoft.com/office/drawing/2014/main" id="{5675656F-13AE-B643-E741-EC8BE30CE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" panose="020B0604020202020204" charset="0"/>
              </a:rPr>
              <a:t>YOLO (you only look once)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001AE6B-621C-FDF4-A0CC-57F1CF01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" y="1777594"/>
            <a:ext cx="2088451" cy="20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06D50E-0846-CDEB-5598-BDB5EBF3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1399296"/>
            <a:ext cx="1318026" cy="13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169D59-F72D-714D-9EEB-C6FAFFFB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3019909"/>
            <a:ext cx="1318026" cy="1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C94F-2196-2DF9-BC2F-FE7C4F6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1" y="1772711"/>
            <a:ext cx="2068844" cy="2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66F8C3-56A7-92B2-50E1-2278356561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070571" y="2058309"/>
            <a:ext cx="902958" cy="758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57C2B68-80CD-B194-4D05-F16C1A8389AE}"/>
              </a:ext>
            </a:extLst>
          </p:cNvPr>
          <p:cNvCxnSpPr>
            <a:cxnSpLocks/>
            <a:stCxn id="21" idx="3"/>
            <a:endCxn id="1030" idx="1"/>
          </p:cNvCxnSpPr>
          <p:nvPr/>
        </p:nvCxnSpPr>
        <p:spPr>
          <a:xfrm>
            <a:off x="3070571" y="2816929"/>
            <a:ext cx="902958" cy="8666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Соединитель: уступ 1023">
            <a:extLst>
              <a:ext uri="{FF2B5EF4-FFF2-40B4-BE49-F238E27FC236}">
                <a16:creationId xmlns:a16="http://schemas.microsoft.com/office/drawing/2014/main" id="{A684A838-E990-F8A3-CFB2-CFA87ECF6F1F}"/>
              </a:ext>
            </a:extLst>
          </p:cNvPr>
          <p:cNvCxnSpPr>
            <a:cxnSpLocks/>
            <a:stCxn id="22" idx="3"/>
            <a:endCxn id="1032" idx="1"/>
          </p:cNvCxnSpPr>
          <p:nvPr/>
        </p:nvCxnSpPr>
        <p:spPr>
          <a:xfrm>
            <a:off x="5291555" y="2058309"/>
            <a:ext cx="761776" cy="756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Соединитель: уступ 1028">
            <a:extLst>
              <a:ext uri="{FF2B5EF4-FFF2-40B4-BE49-F238E27FC236}">
                <a16:creationId xmlns:a16="http://schemas.microsoft.com/office/drawing/2014/main" id="{FE7FCD22-35A5-B915-9899-593460142025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5291555" y="2814487"/>
            <a:ext cx="761776" cy="8691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09" y="1300702"/>
            <a:ext cx="5426935" cy="30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2061234E-07F6-4C65-8229-90136B3865B0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AED8D861-B328-4C35-4C50-65EA9FD1F576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7740644-7502-0F62-62F0-8D977EDADE90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4103F54A-6744-9AB5-74AF-520937005AE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BBB6B7AB-DDFA-AE40-76E0-F43F3A863FC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E7F2DC8-FD7A-C83F-85EB-26789AB83746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D2C2123E-273F-7C27-F0B7-E3621AF7B34B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B6E6058E-0807-E053-E962-834647046DA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8D1A583D-61FC-9AE9-0C9B-EFFF7D34721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3189249" y="297711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24686"/>
              </p:ext>
            </p:extLst>
          </p:nvPr>
        </p:nvGraphicFramePr>
        <p:xfrm>
          <a:off x="744278" y="1208361"/>
          <a:ext cx="7655442" cy="3477053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551814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551814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359496"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—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</a:t>
                      </a:r>
                      <a:r>
                        <a:rPr lang="ru-RU" sz="1800" u="none" dirty="0">
                          <a:latin typeface="Manrope" panose="020B0604020202020204" charset="0"/>
                        </a:rPr>
                        <a:t>—</a:t>
                      </a:r>
                      <a:r>
                        <a:rPr lang="ru-RU" sz="1800" u="sng" dirty="0">
                          <a:latin typeface="Manrope" panose="020B060402020202020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836973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широко используется для предсказания положения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и скорости объектов. Он предполагает, что движение объекта может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быть аппроксимировано линейной моделью. С нелинейными моделями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он менее эффективен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позволяет работать с нелинейными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моделями, что расширяет возможности его применения. В отличие от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своего линейного аналога, расширенный фильтр Калмана в общем случае не является оптимальным средством оценки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нелинейная альтернатива Фильтру Калмана, использует «частицы» для представления возможных состояний объекта и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обновляет их на основе наблюдений. Предлагает лучшую производительность для нелинейного движения, но требует больше вычислительных 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501</Words>
  <Application>Microsoft Office PowerPoint</Application>
  <PresentationFormat>Экран (16:9)</PresentationFormat>
  <Paragraphs>87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Oxygen</vt:lpstr>
      <vt:lpstr>Manrope</vt:lpstr>
      <vt:lpstr>Bebas Neue</vt:lpstr>
      <vt:lpstr>Anaheim</vt:lpstr>
      <vt:lpstr>Arial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Сокращения</vt:lpstr>
      <vt:lpstr>Цель и задачи НИР</vt:lpstr>
      <vt:lpstr>Уровни автономности </vt:lpstr>
      <vt:lpstr>Определение объектов </vt:lpstr>
      <vt:lpstr>Определение объектов </vt:lpstr>
      <vt:lpstr>YOLO (you only look once)</vt:lpstr>
      <vt:lpstr>Мультиобъектный трекинг</vt:lpstr>
      <vt:lpstr>Презентация PowerPoint</vt:lpstr>
      <vt:lpstr>Применение MOT в АКК и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Konstantin</cp:lastModifiedBy>
  <cp:revision>7</cp:revision>
  <dcterms:modified xsi:type="dcterms:W3CDTF">2023-12-12T15:25:40Z</dcterms:modified>
</cp:coreProperties>
</file>